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60" autoAdjust="0"/>
    <p:restoredTop sz="94660"/>
  </p:normalViewPr>
  <p:slideViewPr>
    <p:cSldViewPr>
      <p:cViewPr varScale="1">
        <p:scale>
          <a:sx n="69" d="100"/>
          <a:sy n="69" d="100"/>
        </p:scale>
        <p:origin x="-14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44A110F0-0E6E-41E9-AD97-0351643AD20B}" type="datetimeFigureOut">
              <a:rPr lang="en-US" smtClean="0"/>
              <a:t>10/13/2014</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89A5511-808D-4969-9600-32C08458DE8F}"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A110F0-0E6E-41E9-AD97-0351643AD20B}" type="datetimeFigureOut">
              <a:rPr lang="en-US" smtClean="0"/>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9A5511-808D-4969-9600-32C08458DE8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689A5511-808D-4969-9600-32C08458DE8F}"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4A110F0-0E6E-41E9-AD97-0351643AD20B}" type="datetimeFigureOut">
              <a:rPr lang="en-US" smtClean="0"/>
              <a:t>10/13/2014</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4A110F0-0E6E-41E9-AD97-0351643AD20B}" type="datetimeFigureOut">
              <a:rPr lang="en-US" smtClean="0"/>
              <a:t>10/13/2014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689A5511-808D-4969-9600-32C08458DE8F}"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44A110F0-0E6E-41E9-AD97-0351643AD20B}" type="datetimeFigureOut">
              <a:rPr lang="en-US" smtClean="0"/>
              <a:t>10/13/2014</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689A5511-808D-4969-9600-32C08458DE8F}"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44A110F0-0E6E-41E9-AD97-0351643AD20B}" type="datetimeFigureOut">
              <a:rPr lang="en-US" smtClean="0"/>
              <a:t>10/13/2014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9A5511-808D-4969-9600-32C08458DE8F}"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4A110F0-0E6E-41E9-AD97-0351643AD20B}" type="datetimeFigureOut">
              <a:rPr lang="en-US" smtClean="0"/>
              <a:t>10/13/2014</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689A5511-808D-4969-9600-32C08458DE8F}"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4A110F0-0E6E-41E9-AD97-0351643AD20B}" type="datetimeFigureOut">
              <a:rPr lang="en-US" smtClean="0"/>
              <a:t>10/13/2014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689A5511-808D-4969-9600-32C08458DE8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44A110F0-0E6E-41E9-AD97-0351643AD20B}" type="datetimeFigureOut">
              <a:rPr lang="en-US" smtClean="0"/>
              <a:t>10/13/2014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689A5511-808D-4969-9600-32C08458DE8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689A5511-808D-4969-9600-32C08458DE8F}"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44A110F0-0E6E-41E9-AD97-0351643AD20B}" type="datetimeFigureOut">
              <a:rPr lang="en-US" smtClean="0"/>
              <a:t>10/13/2014</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689A5511-808D-4969-9600-32C08458DE8F}"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44A110F0-0E6E-41E9-AD97-0351643AD20B}" type="datetimeFigureOut">
              <a:rPr lang="en-US" smtClean="0"/>
              <a:t>10/13/2014</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44A110F0-0E6E-41E9-AD97-0351643AD20B}" type="datetimeFigureOut">
              <a:rPr lang="en-US" smtClean="0"/>
              <a:t>10/13/2014</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689A5511-808D-4969-9600-32C08458DE8F}"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americanrevolution.org/artmain.html" TargetMode="External"/><Relationship Id="rId7" Type="http://schemas.openxmlformats.org/officeDocument/2006/relationships/hyperlink" Target="http://upload.wikimedia.org/wikipedia/commons/9/95/Washington_Crossing_the_Delaware_by_Emanuel_Leutze,_MMA-NYC,_1851.jpg" TargetMode="External"/><Relationship Id="rId2" Type="http://schemas.openxmlformats.org/officeDocument/2006/relationships/hyperlink" Target="http://www.mfa.org/collections/object/the-passage-of-the-delaware-31231" TargetMode="External"/><Relationship Id="rId1" Type="http://schemas.openxmlformats.org/officeDocument/2006/relationships/slideLayout" Target="../slideLayouts/slideLayout2.xml"/><Relationship Id="rId6" Type="http://schemas.openxmlformats.org/officeDocument/2006/relationships/hyperlink" Target="http://americanrevolution.org/trumbio.html" TargetMode="External"/><Relationship Id="rId5" Type="http://schemas.openxmlformats.org/officeDocument/2006/relationships/hyperlink" Target="http://upload.wikimedia.org/wikipedia/commons/7/75/General_George_Washington_Resigning_his_Commission.jpg" TargetMode="External"/><Relationship Id="rId4" Type="http://schemas.openxmlformats.org/officeDocument/2006/relationships/hyperlink" Target="http://allthingsliberty.com/wp-content/uploads/2013/01/Declaration-of-Independence-by-John-Trumbull.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Looking at the details, from the images at this time period.</a:t>
            </a:r>
            <a:endParaRPr lang="en-US" dirty="0"/>
          </a:p>
        </p:txBody>
      </p:sp>
      <p:sp>
        <p:nvSpPr>
          <p:cNvPr id="2" name="Title 1"/>
          <p:cNvSpPr>
            <a:spLocks noGrp="1"/>
          </p:cNvSpPr>
          <p:nvPr>
            <p:ph type="ctrTitle"/>
          </p:nvPr>
        </p:nvSpPr>
        <p:spPr/>
        <p:txBody>
          <a:bodyPr/>
          <a:lstStyle/>
          <a:p>
            <a:r>
              <a:rPr lang="en-US" dirty="0" smtClean="0"/>
              <a:t>Patriotic Artwork</a:t>
            </a:r>
            <a:endParaRPr lang="en-US" dirty="0"/>
          </a:p>
        </p:txBody>
      </p:sp>
    </p:spTree>
    <p:extLst>
      <p:ext uri="{BB962C8B-B14F-4D97-AF65-F5344CB8AC3E}">
        <p14:creationId xmlns:p14="http://schemas.microsoft.com/office/powerpoint/2010/main" val="38083836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Washington Crossing the Delaware (1851), by Emanuel Leutze. Metropolitan Museum of Art, New York City.</a:t>
            </a:r>
          </a:p>
        </p:txBody>
      </p:sp>
      <p:sp>
        <p:nvSpPr>
          <p:cNvPr id="4" name="Text Placeholder 3"/>
          <p:cNvSpPr>
            <a:spLocks noGrp="1"/>
          </p:cNvSpPr>
          <p:nvPr>
            <p:ph type="body" sz="half" idx="2"/>
          </p:nvPr>
        </p:nvSpPr>
        <p:spPr/>
        <p:txBody>
          <a:bodyPr/>
          <a:lstStyle/>
          <a:p>
            <a:r>
              <a:rPr lang="en-US" dirty="0" smtClean="0"/>
              <a:t>Now analyze this image on your own. </a:t>
            </a:r>
            <a:endParaRPr lang="en-US" dirty="0"/>
          </a:p>
        </p:txBody>
      </p:sp>
      <p:pic>
        <p:nvPicPr>
          <p:cNvPr id="8194" name="Picture 2"/>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l="5949" r="5949"/>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76593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a:hlinkClick r:id="rId2"/>
              </a:rPr>
              <a:t>http://</a:t>
            </a:r>
            <a:r>
              <a:rPr lang="en-US" dirty="0" smtClean="0">
                <a:hlinkClick r:id="rId2"/>
              </a:rPr>
              <a:t>www.mfa.org/collections/object/the-passage-of-the-delaware-31231</a:t>
            </a:r>
            <a:endParaRPr lang="en-US" dirty="0" smtClean="0"/>
          </a:p>
          <a:p>
            <a:r>
              <a:rPr lang="en-US" dirty="0">
                <a:hlinkClick r:id="rId3"/>
              </a:rPr>
              <a:t>http://</a:t>
            </a:r>
            <a:r>
              <a:rPr lang="en-US" dirty="0" smtClean="0">
                <a:hlinkClick r:id="rId3"/>
              </a:rPr>
              <a:t>americanrevolution.org/artmain.html</a:t>
            </a:r>
            <a:endParaRPr lang="en-US" dirty="0" smtClean="0"/>
          </a:p>
          <a:p>
            <a:r>
              <a:rPr lang="en-US" dirty="0">
                <a:hlinkClick r:id="rId4"/>
              </a:rPr>
              <a:t>http://</a:t>
            </a:r>
            <a:r>
              <a:rPr lang="en-US" dirty="0" smtClean="0">
                <a:hlinkClick r:id="rId4"/>
              </a:rPr>
              <a:t>allthingsliberty.com/wp-content/uploads/2013/01/Declaration-of-Independence-by-John-Trumbull.jpg</a:t>
            </a:r>
            <a:endParaRPr lang="en-US" dirty="0" smtClean="0"/>
          </a:p>
          <a:p>
            <a:r>
              <a:rPr lang="en-US" dirty="0">
                <a:hlinkClick r:id="rId5"/>
              </a:rPr>
              <a:t>http://</a:t>
            </a:r>
            <a:r>
              <a:rPr lang="en-US" dirty="0" smtClean="0">
                <a:hlinkClick r:id="rId5"/>
              </a:rPr>
              <a:t>upload.wikimedia.org/wikipedia/commons/7/75/General_George_Washington_Resigning_his_Commission.jpg</a:t>
            </a:r>
            <a:endParaRPr lang="en-US" dirty="0" smtClean="0"/>
          </a:p>
          <a:p>
            <a:r>
              <a:rPr lang="en-US" dirty="0">
                <a:hlinkClick r:id="rId6"/>
              </a:rPr>
              <a:t>http://</a:t>
            </a:r>
            <a:r>
              <a:rPr lang="en-US" dirty="0" smtClean="0">
                <a:hlinkClick r:id="rId6"/>
              </a:rPr>
              <a:t>americanrevolution.org/trumbio.html</a:t>
            </a:r>
            <a:endParaRPr lang="en-US" dirty="0" smtClean="0"/>
          </a:p>
          <a:p>
            <a:r>
              <a:rPr lang="en-US" dirty="0">
                <a:hlinkClick r:id="rId7"/>
              </a:rPr>
              <a:t>http://upload.wikimedia.org/wikipedia/commons/9/95/Washington_Crossing_the_Delaware_by_Emanuel_Leutze,_MMA-NYC,_</a:t>
            </a:r>
            <a:r>
              <a:rPr lang="en-US" dirty="0" smtClean="0">
                <a:hlinkClick r:id="rId7"/>
              </a:rPr>
              <a:t>1851.jpg</a:t>
            </a:r>
            <a:endParaRPr lang="en-US" dirty="0" smtClean="0"/>
          </a:p>
          <a:p>
            <a:endParaRPr lang="en-US" dirty="0"/>
          </a:p>
        </p:txBody>
      </p:sp>
    </p:spTree>
    <p:extLst>
      <p:ext uri="{BB962C8B-B14F-4D97-AF65-F5344CB8AC3E}">
        <p14:creationId xmlns:p14="http://schemas.microsoft.com/office/powerpoint/2010/main" val="1147628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at an image in a different Light</a:t>
            </a:r>
            <a:endParaRPr lang="en-US" dirty="0"/>
          </a:p>
        </p:txBody>
      </p:sp>
      <p:sp>
        <p:nvSpPr>
          <p:cNvPr id="3" name="Content Placeholder 2"/>
          <p:cNvSpPr>
            <a:spLocks noGrp="1"/>
          </p:cNvSpPr>
          <p:nvPr>
            <p:ph sz="quarter" idx="1"/>
          </p:nvPr>
        </p:nvSpPr>
        <p:spPr/>
        <p:txBody>
          <a:bodyPr>
            <a:normAutofit/>
          </a:bodyPr>
          <a:lstStyle/>
          <a:p>
            <a:r>
              <a:rPr lang="en-US" dirty="0" smtClean="0"/>
              <a:t>When looking at art the artist is trying to portray a message. </a:t>
            </a:r>
          </a:p>
          <a:p>
            <a:r>
              <a:rPr lang="en-US" dirty="0" smtClean="0"/>
              <a:t>The artwork also shows people an image that can be powerful.</a:t>
            </a:r>
          </a:p>
          <a:p>
            <a:r>
              <a:rPr lang="en-US" dirty="0" smtClean="0"/>
              <a:t>Ask why did the artist paint the way he did. </a:t>
            </a:r>
            <a:endParaRPr lang="en-US" dirty="0"/>
          </a:p>
          <a:p>
            <a:r>
              <a:rPr lang="en-US" dirty="0" smtClean="0"/>
              <a:t>Also look at the colors the tones and analyze the overall pieces of art. </a:t>
            </a:r>
          </a:p>
          <a:p>
            <a:r>
              <a:rPr lang="en-US" dirty="0" smtClean="0"/>
              <a:t>Artwork helps give people a clear understanding in what people feel. It helps us as human beings reflect.</a:t>
            </a:r>
          </a:p>
          <a:p>
            <a:pPr marL="0" indent="0">
              <a:buNone/>
            </a:pPr>
            <a:endParaRPr lang="en-US" dirty="0" smtClean="0"/>
          </a:p>
        </p:txBody>
      </p:sp>
    </p:spTree>
    <p:extLst>
      <p:ext uri="{BB962C8B-B14F-4D97-AF65-F5344CB8AC3E}">
        <p14:creationId xmlns:p14="http://schemas.microsoft.com/office/powerpoint/2010/main" val="364966474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Looking at the artist</a:t>
            </a:r>
            <a:endParaRPr lang="en-US" dirty="0"/>
          </a:p>
        </p:txBody>
      </p:sp>
      <p:pic>
        <p:nvPicPr>
          <p:cNvPr id="1026" name="Picture 2"/>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1371600"/>
            <a:ext cx="3555023" cy="4436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6"/>
          <p:cNvSpPr>
            <a:spLocks noGrp="1"/>
          </p:cNvSpPr>
          <p:nvPr>
            <p:ph sz="half" idx="2"/>
          </p:nvPr>
        </p:nvSpPr>
        <p:spPr/>
        <p:txBody>
          <a:bodyPr>
            <a:normAutofit fontScale="92500" lnSpcReduction="20000"/>
          </a:bodyPr>
          <a:lstStyle/>
          <a:p>
            <a:r>
              <a:rPr lang="en-US" dirty="0" smtClean="0"/>
              <a:t>When looking at art we must know the content and context of the painting. The content is the subject matter, and the context is the time period of when the painting was created. We will look at a couple of  examples of an artist that created artwork during the ending part of the American Revolutionary war. </a:t>
            </a:r>
          </a:p>
          <a:p>
            <a:r>
              <a:rPr lang="en-US" dirty="0" smtClean="0"/>
              <a:t>Name is John </a:t>
            </a:r>
            <a:r>
              <a:rPr lang="en-US" dirty="0" err="1" smtClean="0"/>
              <a:t>Trumbell</a:t>
            </a:r>
            <a:r>
              <a:rPr lang="en-US" dirty="0" smtClean="0"/>
              <a:t> the portrait is self-painted in 1777.</a:t>
            </a:r>
            <a:endParaRPr lang="en-US" dirty="0"/>
          </a:p>
        </p:txBody>
      </p:sp>
    </p:spTree>
    <p:extLst>
      <p:ext uri="{BB962C8B-B14F-4D97-AF65-F5344CB8AC3E}">
        <p14:creationId xmlns:p14="http://schemas.microsoft.com/office/powerpoint/2010/main" val="27835136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5410200"/>
            <a:ext cx="5486400" cy="566738"/>
          </a:xfrm>
        </p:spPr>
        <p:txBody>
          <a:bodyPr>
            <a:normAutofit fontScale="90000"/>
          </a:bodyPr>
          <a:lstStyle/>
          <a:p>
            <a:pPr algn="ctr"/>
            <a:r>
              <a:rPr lang="en-US" dirty="0" smtClean="0"/>
              <a:t>The Death of General </a:t>
            </a:r>
            <a:r>
              <a:rPr lang="en-US" dirty="0"/>
              <a:t>W</a:t>
            </a:r>
            <a:r>
              <a:rPr lang="en-US" dirty="0" smtClean="0"/>
              <a:t>arren at the Battle of Bunker </a:t>
            </a:r>
            <a:r>
              <a:rPr lang="en-US" dirty="0"/>
              <a:t>H</a:t>
            </a:r>
            <a:r>
              <a:rPr lang="en-US" dirty="0" smtClean="0"/>
              <a:t>ill</a:t>
            </a:r>
            <a:endParaRPr lang="en-US" dirty="0"/>
          </a:p>
        </p:txBody>
      </p:sp>
      <p:pic>
        <p:nvPicPr>
          <p:cNvPr id="2050"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404" r="5404"/>
          <a:stretch>
            <a:fillRect/>
          </a:stretch>
        </p:blipFill>
        <p:spPr bwMode="auto">
          <a:xfrm>
            <a:off x="2819400" y="609600"/>
            <a:ext cx="6059488" cy="4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Placeholder 3"/>
          <p:cNvSpPr>
            <a:spLocks noGrp="1"/>
          </p:cNvSpPr>
          <p:nvPr>
            <p:ph type="body" sz="half" idx="2"/>
          </p:nvPr>
        </p:nvSpPr>
        <p:spPr>
          <a:xfrm>
            <a:off x="304800" y="914400"/>
            <a:ext cx="2209800" cy="4648200"/>
          </a:xfrm>
        </p:spPr>
        <p:txBody>
          <a:bodyPr>
            <a:normAutofit/>
          </a:bodyPr>
          <a:lstStyle/>
          <a:p>
            <a:r>
              <a:rPr lang="en-US" dirty="0" smtClean="0">
                <a:solidFill>
                  <a:schemeClr val="bg1"/>
                </a:solidFill>
              </a:rPr>
              <a:t>event 1775, painted 1786  John Trumbull - From the Boston Museum of Fine Arts. When looking at the artwork notice the colors the. Also the space and the atmosphere the paintings gives to the viewer.</a:t>
            </a:r>
            <a:endParaRPr lang="en-US" dirty="0">
              <a:solidFill>
                <a:schemeClr val="bg1"/>
              </a:solidFill>
            </a:endParaRPr>
          </a:p>
        </p:txBody>
      </p:sp>
    </p:spTree>
    <p:extLst>
      <p:ext uri="{BB962C8B-B14F-4D97-AF65-F5344CB8AC3E}">
        <p14:creationId xmlns:p14="http://schemas.microsoft.com/office/powerpoint/2010/main" val="33968507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Trenton Surrender John </a:t>
            </a:r>
            <a:r>
              <a:rPr lang="en-US" dirty="0" err="1" smtClean="0"/>
              <a:t>Trumbell</a:t>
            </a:r>
            <a:r>
              <a:rPr lang="en-US" dirty="0" smtClean="0"/>
              <a:t> 1785</a:t>
            </a:r>
            <a:endParaRPr lang="en-US" dirty="0"/>
          </a:p>
        </p:txBody>
      </p:sp>
      <p:pic>
        <p:nvPicPr>
          <p:cNvPr id="3074"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2712" r="12712"/>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Placeholder 3"/>
          <p:cNvSpPr>
            <a:spLocks noGrp="1"/>
          </p:cNvSpPr>
          <p:nvPr>
            <p:ph type="body" sz="half" idx="2"/>
          </p:nvPr>
        </p:nvSpPr>
        <p:spPr/>
        <p:txBody>
          <a:bodyPr>
            <a:normAutofit/>
          </a:bodyPr>
          <a:lstStyle/>
          <a:p>
            <a:r>
              <a:rPr lang="en-US" dirty="0" smtClean="0"/>
              <a:t>Capture of the Hessians at the Battle of Trenton .The surrender by the Hessian troops at the Battle of Trenton. Notice in this painting the darkness is not so distinct compared to the first one. </a:t>
            </a:r>
            <a:endParaRPr lang="en-US" dirty="0"/>
          </a:p>
        </p:txBody>
      </p:sp>
    </p:spTree>
    <p:extLst>
      <p:ext uri="{BB962C8B-B14F-4D97-AF65-F5344CB8AC3E}">
        <p14:creationId xmlns:p14="http://schemas.microsoft.com/office/powerpoint/2010/main" val="14353760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5181600"/>
            <a:ext cx="5486400" cy="566738"/>
          </a:xfrm>
        </p:spPr>
        <p:txBody>
          <a:bodyPr/>
          <a:lstStyle/>
          <a:p>
            <a:r>
              <a:rPr lang="en-US" dirty="0" smtClean="0"/>
              <a:t>Declaration of Independence John </a:t>
            </a:r>
            <a:r>
              <a:rPr lang="en-US" dirty="0" err="1" smtClean="0"/>
              <a:t>Trumbell</a:t>
            </a:r>
            <a:r>
              <a:rPr lang="en-US" dirty="0" smtClean="0"/>
              <a:t> 1819.</a:t>
            </a:r>
            <a:endParaRPr lang="en-US" dirty="0"/>
          </a:p>
        </p:txBody>
      </p:sp>
      <p:pic>
        <p:nvPicPr>
          <p:cNvPr id="4098"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859" r="5859"/>
          <a:stretch>
            <a:fillRect/>
          </a:stretch>
        </p:blipFill>
        <p:spPr bwMode="auto">
          <a:xfrm>
            <a:off x="3124200" y="762000"/>
            <a:ext cx="5486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Placeholder 3"/>
          <p:cNvSpPr>
            <a:spLocks noGrp="1"/>
          </p:cNvSpPr>
          <p:nvPr>
            <p:ph type="body" sz="half" idx="2"/>
          </p:nvPr>
        </p:nvSpPr>
        <p:spPr>
          <a:xfrm>
            <a:off x="228600" y="838200"/>
            <a:ext cx="2590800" cy="5105400"/>
          </a:xfrm>
        </p:spPr>
        <p:txBody>
          <a:bodyPr>
            <a:normAutofit/>
          </a:bodyPr>
          <a:lstStyle/>
          <a:p>
            <a:r>
              <a:rPr lang="en-US" dirty="0" smtClean="0"/>
              <a:t>It gives  order and a sense of pride. When lookin</a:t>
            </a:r>
            <a:r>
              <a:rPr lang="en-US" dirty="0"/>
              <a:t>g</a:t>
            </a:r>
            <a:r>
              <a:rPr lang="en-US" dirty="0" smtClean="0"/>
              <a:t> at the image notice the people descending in the background in which gives a sense of space. The reason that I say it has a sense of pride is because the group presenting the document grabs your attention. I feel also the image gives a strong presence to it as well. Look at the large group of people present for this document. It says we are stronger when working together. </a:t>
            </a:r>
            <a:endParaRPr lang="en-US" dirty="0"/>
          </a:p>
        </p:txBody>
      </p:sp>
    </p:spTree>
    <p:extLst>
      <p:ext uri="{BB962C8B-B14F-4D97-AF65-F5344CB8AC3E}">
        <p14:creationId xmlns:p14="http://schemas.microsoft.com/office/powerpoint/2010/main" val="21674218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5181600"/>
            <a:ext cx="5867400" cy="1219200"/>
          </a:xfrm>
        </p:spPr>
        <p:txBody>
          <a:bodyPr>
            <a:normAutofit/>
          </a:bodyPr>
          <a:lstStyle/>
          <a:p>
            <a:r>
              <a:rPr lang="en-US" dirty="0" smtClean="0"/>
              <a:t>General George Washington Resigning his Commission </a:t>
            </a:r>
            <a:r>
              <a:rPr lang="en-US" dirty="0" err="1" smtClean="0"/>
              <a:t>Trumbell</a:t>
            </a:r>
            <a:r>
              <a:rPr lang="en-US" dirty="0" smtClean="0"/>
              <a:t> 1817</a:t>
            </a:r>
            <a:endParaRPr lang="en-US" dirty="0"/>
          </a:p>
        </p:txBody>
      </p:sp>
      <p:pic>
        <p:nvPicPr>
          <p:cNvPr id="5122"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6380" r="6380"/>
          <a:stretch>
            <a:fillRect/>
          </a:stretch>
        </p:blipFill>
        <p:spPr bwMode="auto">
          <a:xfrm>
            <a:off x="2895600" y="609600"/>
            <a:ext cx="5983288" cy="44874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 Placeholder 3"/>
          <p:cNvSpPr>
            <a:spLocks noGrp="1"/>
          </p:cNvSpPr>
          <p:nvPr>
            <p:ph type="body" sz="half" idx="2"/>
          </p:nvPr>
        </p:nvSpPr>
        <p:spPr/>
        <p:txBody>
          <a:bodyPr>
            <a:normAutofit/>
          </a:bodyPr>
          <a:lstStyle/>
          <a:p>
            <a:r>
              <a:rPr lang="en-US" dirty="0" smtClean="0"/>
              <a:t>In this painting it gives George Washington a sense of power and is the figure that stands out  than most. Notice the light helps in the creation of giving Washington the figure of attention. Also it gives a monarch feel to him which shows that he has great power, but does not want it completely.</a:t>
            </a:r>
            <a:endParaRPr lang="en-US" dirty="0"/>
          </a:p>
        </p:txBody>
      </p:sp>
    </p:spTree>
    <p:extLst>
      <p:ext uri="{BB962C8B-B14F-4D97-AF65-F5344CB8AC3E}">
        <p14:creationId xmlns:p14="http://schemas.microsoft.com/office/powerpoint/2010/main" val="42097011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t>
            </a:r>
            <a:r>
              <a:rPr lang="en-US" dirty="0" smtClean="0"/>
              <a:t>The </a:t>
            </a:r>
            <a:r>
              <a:rPr lang="en-US" dirty="0"/>
              <a:t>Spirit of '76“</a:t>
            </a:r>
            <a:br>
              <a:rPr lang="en-US" dirty="0"/>
            </a:br>
            <a:r>
              <a:rPr lang="en-US" dirty="0"/>
              <a:t>painted in 1875</a:t>
            </a:r>
            <a:br>
              <a:rPr lang="en-US" dirty="0"/>
            </a:br>
            <a:r>
              <a:rPr lang="en-US" dirty="0"/>
              <a:t>Archibald McNeal Willard</a:t>
            </a:r>
          </a:p>
        </p:txBody>
      </p:sp>
      <p:sp>
        <p:nvSpPr>
          <p:cNvPr id="4" name="Text Placeholder 3"/>
          <p:cNvSpPr>
            <a:spLocks noGrp="1"/>
          </p:cNvSpPr>
          <p:nvPr>
            <p:ph type="body" sz="half" idx="2"/>
          </p:nvPr>
        </p:nvSpPr>
        <p:spPr/>
        <p:txBody>
          <a:bodyPr/>
          <a:lstStyle/>
          <a:p>
            <a:r>
              <a:rPr lang="en-US" dirty="0" smtClean="0"/>
              <a:t>For this piece of art and write down the answer on the Worksheet.</a:t>
            </a:r>
          </a:p>
          <a:p>
            <a:r>
              <a:rPr lang="en-US" dirty="0" smtClean="0"/>
              <a:t>What type of colors are used when looking at the artwork? </a:t>
            </a:r>
            <a:endParaRPr lang="en-US" dirty="0"/>
          </a:p>
          <a:p>
            <a:r>
              <a:rPr lang="en-US" dirty="0" smtClean="0"/>
              <a:t>Where does your eyes go? What is the center of attention?</a:t>
            </a:r>
          </a:p>
          <a:p>
            <a:endParaRPr lang="en-US" dirty="0"/>
          </a:p>
        </p:txBody>
      </p:sp>
      <p:pic>
        <p:nvPicPr>
          <p:cNvPr id="6146"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22165" b="22165"/>
          <a:stretch>
            <a:fillRect/>
          </a:stretch>
        </p:blipFill>
        <p:spPr bwMode="auto">
          <a:xfrm>
            <a:off x="3429000" y="990600"/>
            <a:ext cx="4924425"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38704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Passage of the </a:t>
            </a:r>
            <a:r>
              <a:rPr lang="en-US" dirty="0" smtClean="0"/>
              <a:t>Delaware 1819</a:t>
            </a:r>
            <a:r>
              <a:rPr lang="en-US" dirty="0"/>
              <a:t/>
            </a:r>
            <a:br>
              <a:rPr lang="en-US" dirty="0"/>
            </a:br>
            <a:r>
              <a:rPr lang="en-US" dirty="0"/>
              <a:t>Thomas Sully, American (born in England), 1783–1872</a:t>
            </a:r>
          </a:p>
        </p:txBody>
      </p:sp>
      <p:sp>
        <p:nvSpPr>
          <p:cNvPr id="4" name="Text Placeholder 3"/>
          <p:cNvSpPr>
            <a:spLocks noGrp="1"/>
          </p:cNvSpPr>
          <p:nvPr>
            <p:ph type="body" sz="half" idx="2"/>
          </p:nvPr>
        </p:nvSpPr>
        <p:spPr/>
        <p:txBody>
          <a:bodyPr/>
          <a:lstStyle/>
          <a:p>
            <a:r>
              <a:rPr lang="en-US" dirty="0" smtClean="0"/>
              <a:t>Look at the painting. What do you think the message that the artist is trying to give?</a:t>
            </a:r>
          </a:p>
          <a:p>
            <a:r>
              <a:rPr lang="en-US" dirty="0" smtClean="0"/>
              <a:t>How is Washington portrayed in this image?</a:t>
            </a:r>
            <a:endParaRPr lang="en-US" dirty="0"/>
          </a:p>
        </p:txBody>
      </p:sp>
      <p:pic>
        <p:nvPicPr>
          <p:cNvPr id="7170" name="Picture 2"/>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l="1273" r="1273"/>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36184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59</TotalTime>
  <Words>551</Words>
  <Application>Microsoft Office PowerPoint</Application>
  <PresentationFormat>On-screen Show (4:3)</PresentationFormat>
  <Paragraphs>35</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Civic</vt:lpstr>
      <vt:lpstr>Patriotic Artwork</vt:lpstr>
      <vt:lpstr>Looking at an image in a different Light</vt:lpstr>
      <vt:lpstr>Looking at the artist</vt:lpstr>
      <vt:lpstr>The Death of General Warren at the Battle of Bunker Hill</vt:lpstr>
      <vt:lpstr>Trenton Surrender John Trumbell 1785</vt:lpstr>
      <vt:lpstr>Declaration of Independence John Trumbell 1819.</vt:lpstr>
      <vt:lpstr>General George Washington Resigning his Commission Trumbell 1817</vt:lpstr>
      <vt:lpstr>"The Spirit of '76“ painted in 1875 Archibald McNeal Willard</vt:lpstr>
      <vt:lpstr>The Passage of the Delaware 1819 Thomas Sully, American (born in England), 1783–1872</vt:lpstr>
      <vt:lpstr>Washington Crossing the Delaware (1851), by Emanuel Leutze. Metropolitan Museum of Art, New York City.</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Patriotic Artwork</dc:title>
  <dc:creator>David II</dc:creator>
  <cp:lastModifiedBy>David II</cp:lastModifiedBy>
  <cp:revision>6</cp:revision>
  <dcterms:created xsi:type="dcterms:W3CDTF">2014-10-14T00:46:52Z</dcterms:created>
  <dcterms:modified xsi:type="dcterms:W3CDTF">2014-10-14T01:46:32Z</dcterms:modified>
</cp:coreProperties>
</file>